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caa460f54ad14de3" /><Relationship Type="http://schemas.openxmlformats.org/officeDocument/2006/relationships/extended-properties" Target="/docProps/app.xml" Id="R1843e943b6c54166" /><Relationship Type="http://schemas.openxmlformats.org/officeDocument/2006/relationships/officeDocument" Target="/ppt/presentation.xml" Id="R415cd2f671f141f6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272a3afa20c242fc"/>
  </p:sldMasterIdLst>
  <p:notesMasterIdLst>
    <p:notesMasterId xmlns:r="http://schemas.openxmlformats.org/officeDocument/2006/relationships" r:id="R2158718188444ea5"/>
  </p:notesMasterIdLst>
  <p:sldIdLst>
    <p:sldId xmlns:r="http://schemas.openxmlformats.org/officeDocument/2006/relationships" id="256" r:id="R3aca0719d3f94088"/>
    <p:sldId xmlns:r="http://schemas.openxmlformats.org/officeDocument/2006/relationships" id="257" r:id="R8329411303a9468a"/>
    <p:sldId xmlns:r="http://schemas.openxmlformats.org/officeDocument/2006/relationships" id="258" r:id="R799a6a8f5e2b4f39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272a3afa20c242fc" /><Relationship Type="http://schemas.openxmlformats.org/officeDocument/2006/relationships/theme" Target="/ppt/theme/theme1.xml" Id="Rc07493b069c643a6" /><Relationship Type="http://schemas.openxmlformats.org/officeDocument/2006/relationships/notesMaster" Target="/ppt/notesMasters/notesMaster1.xml" Id="R2158718188444ea5" /><Relationship Type="http://schemas.openxmlformats.org/officeDocument/2006/relationships/presProps" Target="/ppt/presProps.xml" Id="Rab30e94b39cb4cdc" /><Relationship Type="http://schemas.openxmlformats.org/officeDocument/2006/relationships/viewProps" Target="/ppt/viewProps.xml" Id="Rae329ef2d9cc4db7" /><Relationship Type="http://schemas.openxmlformats.org/officeDocument/2006/relationships/tableStyles" Target="/ppt/tableStyles.xml" Id="Reba769f409054d5a" /><Relationship Type="http://schemas.openxmlformats.org/officeDocument/2006/relationships/slide" Target="/ppt/slides/slide1.xml" Id="R3aca0719d3f94088" /><Relationship Type="http://schemas.openxmlformats.org/officeDocument/2006/relationships/slide" Target="/ppt/slides/slide2.xml" Id="R8329411303a9468a" /><Relationship Type="http://schemas.openxmlformats.org/officeDocument/2006/relationships/slide" Target="/ppt/slides/slide3.xml" Id="R799a6a8f5e2b4f39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3b40f042cffc4ef5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f9d79131498b4d06" /><Relationship Type="http://schemas.openxmlformats.org/officeDocument/2006/relationships/notesMaster" Target="/ppt/notesMasters/notesMaster1.xml" Id="Rc1dcfb67a69444a0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18e6b68134384d48" /><Relationship Type="http://schemas.openxmlformats.org/officeDocument/2006/relationships/notesMaster" Target="/ppt/notesMasters/notesMaster1.xml" Id="Rb5fe839fdbca43d8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5fd1e41727c1424e" /><Relationship Type="http://schemas.openxmlformats.org/officeDocument/2006/relationships/notesMaster" Target="/ppt/notesMasters/notesMaster1.xml" Id="R715c372881e14231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Kansi. Avaa keskustelu sillä, että koulutus ei ole pelkkä malliesittely vaan käytännön käyttöönotto. Korosta nopeasti turvallisuus, käytännöllisyys ja työroolikohtaiset käyttötavat.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User brief: AImiten Codex-koulutus pitch template, accent #0066FF, background #EAEAEC, Plus Jakarta Sans.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Tämä slide kertoo, miksi koulutus ei jää inspiraatioksi. Jokaisella kortilla on oma tehtävänsä: hallintamalli, roolikohtainen hyöty ja välitön käytännön tekeminen.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User brief: AImiten Codex-koulutus pitch template, accent #0066FF, background #EAEAEC, Plus Jakarta Sans.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Päätä pitch konkreettiseen etenemiseen. Tavoite on tehdä ostamisesta helppoa: lyhyt kartoitus, sopiva toteutusmalli ja selkeä ensimmäinen pilotti.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- User brief: AImiten Codex-koulutus pitch template, accent #0066FF, background #EAEAEC, Plus Jakarta Sans.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5c3248a2b6c34071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Title 1">
            <a:extLst xmlns:a="http://schemas.openxmlformats.org/drawingml/2006/main">
              <a:ext uri="{FF2B5EF4-FFF2-40B4-BE49-F238E27FC236}">
                <a16:creationId xmlns:a16="http://schemas.microsoft.com/office/drawing/2014/main" id="{EE0C60A4-1A07-4936-8824-7A115CA40252}"/>
              </a:ext>
            </a:extLst>
          </p:cNvPr>
          <p:cNvSpPr/>
          <p:nvPr>
            <p:ph type="ctrTitle" idx="0"/>
          </p:nvPr>
        </p:nvSpPr>
        <p:spPr>
          <a:xfrm xmlns:a="http://schemas.openxmlformats.org/drawingml/2006/main">
            <a:off x="1524000" y="1122363"/>
            <a:ext cx="9144000" cy="2387600"/>
          </a:xfrm>
        </p:spPr>
        <p:txBody>
          <a:bodyPr xmlns:a="http://schemas.openxmlformats.org/drawingml/2006/main" anchor="b"/>
          <a:lstStyle xmlns:a="http://schemas.openxmlformats.org/drawingml/2006/main">
            <a:lvl1pPr algn="ctr">
              <a:buNone/>
              <a:defRPr sz="6000"/>
            </a:lvl1pPr>
          </a:lstStyle>
          <a:p xmlns:a="http://schemas.openxmlformats.org/drawingml/2006/main"/>
        </p:txBody>
      </p:sp>
      <p:sp>
        <p:nvSpPr>
          <p:cNvPr id="2" name="Subtitle 2">
            <a:extLst xmlns:a="http://schemas.openxmlformats.org/drawingml/2006/main">
              <a:ext uri="{FF2B5EF4-FFF2-40B4-BE49-F238E27FC236}">
                <a16:creationId xmlns:a16="http://schemas.microsoft.com/office/drawing/2014/main" id="{240B3036-B38C-4BCB-9BF6-6AC497608ED0}"/>
              </a:ext>
            </a:extLst>
          </p:cNvPr>
          <p:cNvSpPr/>
          <p:nvPr>
            <p:ph type="subTitle" idx="1"/>
          </p:nvPr>
        </p:nvSpPr>
        <p:spPr>
          <a:xfrm xmlns:a="http://schemas.openxmlformats.org/drawingml/2006/main">
            <a:off x="1524000" y="3602038"/>
            <a:ext cx="9144000" cy="1655762"/>
          </a:xfrm>
        </p:spPr>
        <p:txBody>
          <a:bodyPr xmlns:a="http://schemas.openxmlformats.org/drawingml/2006/main"/>
          <a:lstStyle xmlns:a="http://schemas.openxmlformats.org/drawingml/2006/main"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 xmlns:a="http://schemas.openxmlformats.org/drawingml/2006/main"/>
        </p:txBody>
      </p:sp>
      <p:sp>
        <p:nvSpPr>
          <p:cNvPr id="3" name="Date Placeholder 3">
            <a:extLst xmlns:a="http://schemas.openxmlformats.org/drawingml/2006/main">
              <a:ext uri="{FF2B5EF4-FFF2-40B4-BE49-F238E27FC236}">
                <a16:creationId xmlns:a16="http://schemas.microsoft.com/office/drawing/2014/main" id="{A979A6BB-00E3-493C-81CA-C92C7F49B2C0}"/>
              </a:ext>
            </a:extLst>
          </p:cNvPr>
          <p:cNvSpPr/>
          <p:nvPr>
            <p:ph type="dt" idx="10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Footer Placeholder 4">
            <a:extLst xmlns:a="http://schemas.openxmlformats.org/drawingml/2006/main">
              <a:ext uri="{FF2B5EF4-FFF2-40B4-BE49-F238E27FC236}">
                <a16:creationId xmlns:a16="http://schemas.microsoft.com/office/drawing/2014/main" id="{144938BD-651E-4EE9-9D16-AC52CA370AB9}"/>
              </a:ext>
            </a:extLst>
          </p:cNvPr>
          <p:cNvSpPr/>
          <p:nvPr>
            <p:ph type="ftr" idx="1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E5654B24-4314-44CD-B470-D3A3650ACC8E}"/>
              </a:ext>
            </a:extLst>
          </p:cNvPr>
          <p:cNvSpPr/>
          <p:nvPr>
            <p:ph type="sldNum" idx="12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193c39bd1b3d45fc" /><Relationship Type="http://schemas.openxmlformats.org/officeDocument/2006/relationships/slideLayout" Target="/ppt/slideLayouts/slideLayout2.xml" Id="R777ca60318e14039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0E6E20D6-F7AB-48B5-AF4D-378B42558590}"/>
              </a:ext>
            </a:extLst>
          </p:cNvPr>
          <p:cNvSpPr/>
          <p:nvPr>
            <p:ph type="sldNum" idx="4"/>
          </p:nvPr>
        </p:nvSpPr>
        <p:spPr>
          <a:xfrm xmlns:a="http://schemas.openxmlformats.org/drawingml/2006/main">
            <a:off x="8610600" y="6356350"/>
            <a:ext cx="2743200" cy="3651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vert="horz" lIns="91440" tIns="45720" rIns="91440" bIns="45720" anchor="ctr"/>
          <a:lstStyle xmlns:a="http://schemas.openxmlformats.org/drawingml/2006/main">
            <a:lvl1pPr algn="r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777ca60318e14039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ab488359f7214e84" /><Relationship Type="http://schemas.openxmlformats.org/officeDocument/2006/relationships/image" Target="/ppt/media/image.png" Id="R36f3ddafece54fbc" /><Relationship Type="http://schemas.openxmlformats.org/officeDocument/2006/relationships/image" Target="/ppt/media/image2.png" Id="Rc32591d986974ceb" /><Relationship Type="http://schemas.openxmlformats.org/officeDocument/2006/relationships/notesSlide" Target="/ppt/notesSlides/notesSlide1.xml" Id="Ra00686ce8dc3411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fc8fb3b3bba4769" /><Relationship Type="http://schemas.openxmlformats.org/officeDocument/2006/relationships/image" Target="/ppt/media/image3.png" Id="R2b2503b22fe14bfa" /><Relationship Type="http://schemas.openxmlformats.org/officeDocument/2006/relationships/image" Target="/ppt/media/image4.png" Id="R74640d562bea411a" /><Relationship Type="http://schemas.openxmlformats.org/officeDocument/2006/relationships/notesSlide" Target="/ppt/notesSlides/notesSlide2.xml" Id="Rb908592fd93644c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0d7dfbcc54e4408d" /><Relationship Type="http://schemas.openxmlformats.org/officeDocument/2006/relationships/image" Target="/ppt/media/image5.png" Id="Rf465f4e65c51426d" /><Relationship Type="http://schemas.openxmlformats.org/officeDocument/2006/relationships/image" Target="/ppt/media/image6.png" Id="R475933afd07b485b" /><Relationship Type="http://schemas.openxmlformats.org/officeDocument/2006/relationships/notesSlide" Target="/ppt/notesSlides/notesSlide3.xml" Id="Ra7af33767b964839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EAEAE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E5654B24-4314-44CD-B470-D3A3650ACC8E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>
          <a:xfrm xmlns:a="http://schemas.openxmlformats.org/drawingml/2006/main">
            <a:off x="1524000" y="1122363"/>
            <a:ext cx="9144000" cy="238760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/>
            </a:r>
          </a:p>
        </p:txBody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6f3ddafece54fbc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D34317A-A4F3-4E9E-AE05-3AE7099D1F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4392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CAD4AE3-4EA0-41F3-9B3E-D50EBDC8A3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61950"/>
            <a:ext cx="5905500" cy="6115050"/>
          </a:xfrm>
          <a:prstGeom xmlns:a="http://schemas.openxmlformats.org/drawingml/2006/main" prst="roundRect">
            <a:avLst>
              <a:gd name="adj" fmla="val 1290"/>
            </a:avLst>
          </a:prstGeom>
          <a:solidFill xmlns:a="http://schemas.openxmlformats.org/drawingml/2006/main">
            <a:srgbClr val="FFFFFF">
              <a:alpha val="84706"/>
            </a:srgbClr>
          </a:solidFill>
          <a:ln xmlns:a="http://schemas.openxmlformats.org/drawingml/2006/main" w="10478">
            <a:solidFill>
              <a:srgbClr val="CFE0FF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5372205-9A1C-456B-AD5A-259276EE3A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050" y="361950"/>
            <a:ext cx="59055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32591d986974ceb"/>
          <a:stretch xmlns:a="http://schemas.openxmlformats.org/drawingml/2006/main"/>
        </p:blipFill>
        <p:spPr>
          <a:xfrm xmlns:a="http://schemas.openxmlformats.org/drawingml/2006/main">
            <a:off x="4514850" y="687705"/>
            <a:ext cx="1143000" cy="243840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9D49684-DC87-4B92-802E-0DFFA61692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723900"/>
            <a:ext cx="104775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2684CEC-BCA1-47B3-823B-7EE555D893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800100"/>
            <a:ext cx="7429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0047B3"/>
                </a:solidFill>
              </a:defRPr>
            </a:pPr>
            <a:r>
              <a:rPr sz="900" b="1">
                <a:solidFill>
                  <a:srgbClr val="0047B3"/>
                </a:solidFill>
              </a:rPr>
              <a:t>AIMITEN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F789DEB-9796-4001-9DF2-02EF2844A2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1352550"/>
            <a:ext cx="4953000" cy="1790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0F1720"/>
                </a:solidFill>
              </a:defRPr>
            </a:pPr>
            <a:r>
              <a:rPr sz="4050" b="1">
                <a:solidFill>
                  <a:srgbClr val="0F1720"/>
                </a:solidFill>
              </a:rPr>
              <a:t>Codex-koulutus yrityksille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EDBFED3-B4E1-43A2-A5DC-DC8ADBB4FE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3238500"/>
            <a:ext cx="4953000" cy="1009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334155"/>
                </a:solidFill>
              </a:defRPr>
            </a:pPr>
            <a:r>
              <a:rPr sz="1575" b="0">
                <a:solidFill>
                  <a:srgbClr val="334155"/>
                </a:solidFill>
              </a:rPr>
              <a:t>Tarjoamme koulutuksen, jolla johto ja tiimit ottavat Codexin käyttöön turvallisesti, käytännöllisesti ja ilman hypeä.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AB2DF74-FF8D-47E5-ABC2-D115B9A49B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438650"/>
            <a:ext cx="29718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5E81E78-9B44-49D3-A25B-756B31EE91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514850"/>
            <a:ext cx="2667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0047B3"/>
                </a:solidFill>
              </a:defRPr>
            </a:pPr>
            <a:r>
              <a:rPr sz="900" b="1">
                <a:solidFill>
                  <a:srgbClr val="0047B3"/>
                </a:solidFill>
              </a:rPr>
              <a:t>Johdolle ja asiantuntijatiimeille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82E54684-3D2B-49F9-AD7A-5738BF0B7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4857750"/>
            <a:ext cx="318135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7426BF1-C016-462F-9EBE-0B1F6D8B49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933950"/>
            <a:ext cx="287655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0047B3"/>
                </a:solidFill>
              </a:defRPr>
            </a:pPr>
            <a:r>
              <a:rPr sz="900" b="1">
                <a:solidFill>
                  <a:srgbClr val="0047B3"/>
                </a:solidFill>
              </a:rPr>
              <a:t>Käytännön demot omilla esimerkeillä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E41CAF9A-1664-4B83-A236-6B778F2389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276850"/>
            <a:ext cx="29718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F59D35D-578F-4FBE-9E56-29013A0ED6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353050"/>
            <a:ext cx="26670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0047B3"/>
                </a:solidFill>
              </a:defRPr>
            </a:pPr>
            <a:r>
              <a:rPr sz="900" b="1">
                <a:solidFill>
                  <a:srgbClr val="0047B3"/>
                </a:solidFill>
              </a:rPr>
              <a:t>Selkeä toimintamalli heti käyttöön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ED291CC-B2EA-4401-829A-7193983693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" y="5734050"/>
            <a:ext cx="4000500" cy="495300"/>
          </a:xfrm>
          <a:prstGeom xmlns:a="http://schemas.openxmlformats.org/drawingml/2006/main" prst="roundRect">
            <a:avLst>
              <a:gd name="adj" fmla="val 15385"/>
            </a:avLst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8F48BC2-F539-4AA6-9DED-D7A9EF0FF3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876925"/>
            <a:ext cx="3619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Strategia, työkalut ja hands-on käyttö samassa paketissa</a:t>
            </a:r>
          </a:p>
        </p:txBody>
      </p:sp>
    </p:spTree>
    <p:extLst>
      <p:ext uri="{BB962C8B-B14F-4D97-AF65-F5344CB8AC3E}">
        <p14:creationId xmlns:p14="http://schemas.microsoft.com/office/powerpoint/2010/main" val="1433595334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EAEAE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E5654B24-4314-44CD-B470-D3A3650ACC8E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>
          <a:xfrm xmlns:a="http://schemas.openxmlformats.org/drawingml/2006/main">
            <a:off x="1524000" y="1122363"/>
            <a:ext cx="9144000" cy="238760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/>
            </a:r>
          </a:p>
        </p:txBody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b2503b22fe14bfa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D7CE631-F31F-486D-BCDD-273AEF92F7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71373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89E85A4-B921-4FEF-8B0C-78268918D5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4095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0047B3"/>
                </a:solidFill>
              </a:defRPr>
            </a:pPr>
            <a:r>
              <a:rPr sz="975" b="1">
                <a:solidFill>
                  <a:srgbClr val="0047B3"/>
                </a:solidFill>
              </a:rPr>
              <a:t>MITÄ TIIMI OPPII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D341BD8-03C7-4E52-97F8-E6594C90B0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34700" y="323850"/>
            <a:ext cx="666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0047B3"/>
                </a:solidFill>
              </a:defRPr>
            </a:pPr>
            <a:r>
              <a:rPr sz="975" b="1">
                <a:solidFill>
                  <a:srgbClr val="0047B3"/>
                </a:solidFill>
              </a:rPr>
              <a:t>02 / 03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12B612CC-E8EA-40A1-BB13-8A4B62408C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0960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F172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A6D069E-EA3C-4366-92FF-52BF8A8DED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" y="542925"/>
            <a:ext cx="152400" cy="152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19050">
            <a:solidFill>
              <a:srgbClr val="0F1720"/>
            </a:solidFill>
            <a:prstDash val="solid"/>
          </a:ln>
        </p:spPr>
      </p:sp>
      <p:pic>
        <p:nvPicPr>
          <p:cNvPr id="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640d562bea411a"/>
          <a:stretch xmlns:a="http://schemas.openxmlformats.org/drawingml/2006/main"/>
        </p:blipFill>
        <p:spPr>
          <a:xfrm xmlns:a="http://schemas.openxmlformats.org/drawingml/2006/main">
            <a:off x="9598819" y="323850"/>
            <a:ext cx="1071563" cy="228600"/>
          </a:xfrm>
          <a:prstGeom xmlns:a="http://schemas.openxmlformats.org/drawingml/2006/main" prst="rect">
            <a:avLst/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603C2FD-6518-4871-9786-8977291F6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7239000" cy="1352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F1720"/>
                </a:solidFill>
              </a:defRPr>
            </a:pPr>
            <a:r>
              <a:rPr sz="3150" b="1">
                <a:solidFill>
                  <a:srgbClr val="0F1720"/>
                </a:solidFill>
              </a:rPr>
              <a:t>Koulutus rakentaa yhteisen tavan käyttää Codexia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7CC7D63-2514-429C-AC38-C9499BF11B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228850"/>
            <a:ext cx="6858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334155"/>
                </a:solidFill>
              </a:defRPr>
            </a:pPr>
            <a:r>
              <a:rPr sz="1425" b="0">
                <a:solidFill>
                  <a:srgbClr val="334155"/>
                </a:solidFill>
              </a:rPr>
              <a:t>Sama päivä yhdistää johdon linjaukset, tiimin arjen käyttötavat ja ensimmäiset konkreettiset työpohjat.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EFD68F0-86EC-4773-9044-BFFCA8A2A8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048000"/>
            <a:ext cx="3384550" cy="2286000"/>
          </a:xfrm>
          <a:prstGeom xmlns:a="http://schemas.openxmlformats.org/drawingml/2006/main" prst="roundRect">
            <a:avLst>
              <a:gd name="adj" fmla="val 3333"/>
            </a:avLst>
          </a:prstGeom>
          <a:solidFill xmlns:a="http://schemas.openxmlformats.org/drawingml/2006/main">
            <a:srgbClr val="FFFFFF">
              <a:alpha val="91765"/>
            </a:srgbClr>
          </a:solidFill>
          <a:ln xmlns:a="http://schemas.openxmlformats.org/drawingml/2006/main" w="10478">
            <a:solidFill>
              <a:srgbClr val="CFE0FF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B6EDA0E-3F83-435C-AD9D-541125FF23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048000"/>
            <a:ext cx="33845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6BE0038D-33E0-4092-BD6D-CC267F6607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3276600"/>
            <a:ext cx="514350" cy="5143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4CD093C-8FCB-4763-8527-BDB05AA445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3552825"/>
            <a:ext cx="571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C975913-4696-4E08-A04A-F0C0CB7020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47775" y="3476625"/>
            <a:ext cx="571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692B0D2-4B85-4BB6-926E-29E057053B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3409950"/>
            <a:ext cx="57150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D0CE46D-E9D5-4F05-87E6-D136D5F060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8300" y="3257550"/>
            <a:ext cx="23558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047B3"/>
                </a:solidFill>
              </a:defRPr>
            </a:pPr>
            <a:r>
              <a:rPr sz="1125" b="1">
                <a:solidFill>
                  <a:srgbClr val="0047B3"/>
                </a:solidFill>
              </a:rPr>
              <a:t>Yhteinen toimintamalli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E6BD10A3-712E-493E-884D-BFFD70CFA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867150"/>
            <a:ext cx="29273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Tarjoamme rungon siihen,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mihin Codexia käytetään,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kuka hyväksyy tuotokset ja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miten laatu tarkistetaan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arjessa.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B1F8846-7D89-4FDD-89F3-D4ABC11FA5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3250" y="3048000"/>
            <a:ext cx="3384550" cy="2286000"/>
          </a:xfrm>
          <a:prstGeom xmlns:a="http://schemas.openxmlformats.org/drawingml/2006/main" prst="roundRect">
            <a:avLst>
              <a:gd name="adj" fmla="val 3333"/>
            </a:avLst>
          </a:prstGeom>
          <a:solidFill xmlns:a="http://schemas.openxmlformats.org/drawingml/2006/main">
            <a:srgbClr val="FFFFFF">
              <a:alpha val="91765"/>
            </a:srgbClr>
          </a:solidFill>
          <a:ln xmlns:a="http://schemas.openxmlformats.org/drawingml/2006/main" w="10478">
            <a:solidFill>
              <a:srgbClr val="CFE0F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FBE7807-BF39-41F5-964D-2818F04BC8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3250" y="3048000"/>
            <a:ext cx="33845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F814A53-86B3-446C-8215-F819E64C41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22800" y="3276600"/>
            <a:ext cx="514350" cy="5143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F16C086-6FB8-4382-A14C-F95A1A3B2E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6625" y="344805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E43E4A80-2040-4A5E-93B7-72059D9136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18075" y="353377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50D84C58-9B9A-441D-8DBD-0BEAFEDB20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2350" y="3514725"/>
            <a:ext cx="180975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43A0678B-983A-47BF-9D45-8A53BF924B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1450" y="3257550"/>
            <a:ext cx="23558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047B3"/>
                </a:solidFill>
              </a:defRPr>
            </a:pPr>
            <a:r>
              <a:rPr sz="1125" b="1">
                <a:solidFill>
                  <a:srgbClr val="0047B3"/>
                </a:solidFill>
              </a:rPr>
              <a:t>Työroolikohtaiset käyttötavat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D70F945-0FE5-450B-8F13-C25F888B06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41850" y="3867150"/>
            <a:ext cx="29273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Käymme esimerkit johdolle,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myynnille, markkinoinnille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ja asiantuntijoille niin,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että jokainen näkee oman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työnsä hyödyn.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3F97750C-BE2E-4520-A872-7855111B97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6400" y="3048000"/>
            <a:ext cx="3384550" cy="2286000"/>
          </a:xfrm>
          <a:prstGeom xmlns:a="http://schemas.openxmlformats.org/drawingml/2006/main" prst="roundRect">
            <a:avLst>
              <a:gd name="adj" fmla="val 3333"/>
            </a:avLst>
          </a:prstGeom>
          <a:solidFill xmlns:a="http://schemas.openxmlformats.org/drawingml/2006/main">
            <a:srgbClr val="FFFFFF">
              <a:alpha val="91765"/>
            </a:srgbClr>
          </a:solidFill>
          <a:ln xmlns:a="http://schemas.openxmlformats.org/drawingml/2006/main" w="10478">
            <a:solidFill>
              <a:srgbClr val="CFE0FF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04194C3D-ED16-4CC8-B65E-1E28A574B6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6400" y="3048000"/>
            <a:ext cx="33845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827D39C2-056D-44B8-9C76-08A8541F5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35950" y="3276600"/>
            <a:ext cx="514350" cy="5143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91226F4-B8FF-49ED-8C07-BBD977D7A4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59775" y="3419475"/>
            <a:ext cx="247650" cy="12382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75D5C2E8-CC16-4121-A857-F11D0D094F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7400" y="3505200"/>
            <a:ext cx="247650" cy="12382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DB0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F3AA4888-AEE3-4219-B6B7-6A49E23A4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55025" y="3590925"/>
            <a:ext cx="190500" cy="952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8EC5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C80FD12C-F969-46BC-9D82-102169B765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64600" y="3257550"/>
            <a:ext cx="23558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047B3"/>
                </a:solidFill>
              </a:defRPr>
            </a:pPr>
            <a:r>
              <a:rPr sz="1125" b="1">
                <a:solidFill>
                  <a:srgbClr val="0047B3"/>
                </a:solidFill>
              </a:rPr>
              <a:t>Hands-on tekeminen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20FF60B1-C7A8-49D4-8967-BB020DF07D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5000" y="3867150"/>
            <a:ext cx="29273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Rakennamme oikeita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promptteja,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tiedostotyönkulkuja ja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toistuvia tehtäviä oman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datan, materiaalien ja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casejen pohjalta.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A3A3A543-3DFA-4052-88E5-E478D0B042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5638800"/>
            <a:ext cx="10572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FFFFFF">
              <a:alpha val="85098"/>
            </a:srgbClr>
          </a:solidFill>
          <a:ln xmlns:a="http://schemas.openxmlformats.org/drawingml/2006/main" w="9525">
            <a:solidFill>
              <a:srgbClr val="CFE0FF"/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10B05FAA-B1F1-42BE-88ED-12A6FA705C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819775"/>
            <a:ext cx="100965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0047B3"/>
                </a:solidFill>
              </a:defRPr>
            </a:pPr>
            <a:r>
              <a:rPr sz="1200" b="1">
                <a:solidFill>
                  <a:srgbClr val="0047B3"/>
                </a:solidFill>
              </a:rPr>
              <a:t>Työpajan jälkeen tiimillä on selkeä tapa aloittaa heti seuraavana päivänä.</a:t>
            </a:r>
          </a:p>
        </p:txBody>
      </p:sp>
    </p:spTree>
    <p:extLst>
      <p:ext uri="{BB962C8B-B14F-4D97-AF65-F5344CB8AC3E}">
        <p14:creationId xmlns:p14="http://schemas.microsoft.com/office/powerpoint/2010/main" val="173325477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EAEAE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lide Number Placeholder 5">
            <a:extLst xmlns:a="http://schemas.openxmlformats.org/drawingml/2006/main">
              <a:ext uri="{FF2B5EF4-FFF2-40B4-BE49-F238E27FC236}">
                <a16:creationId xmlns:a16="http://schemas.microsoft.com/office/drawing/2014/main" id="{E5654B24-4314-44CD-B470-D3A3650ACC8E}"/>
              </a:ext>
            </a:extLst>
          </p:cNvPr>
          <p:cNvSpPr>
            <a:spLocks xmlns:a="http://schemas.openxmlformats.org/drawingml/2006/main" noGrp="1"/>
          </p:cNvSpPr>
          <p:nvPr>
            <p:ph type="sldNum" idx="12"/>
          </p:nvPr>
        </p:nvSpPr>
        <p:spPr>
          <a:xfrm xmlns:a="http://schemas.openxmlformats.org/drawingml/2006/main">
            <a:off x="1524000" y="1122363"/>
            <a:ext cx="9144000" cy="2387600"/>
          </a:xfr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/>
            </a:r>
          </a:p>
        </p:txBody>
      </p:sp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465f4e65c51426d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54FA03F-264A-425D-9226-8DFD22CB81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>
              <a:alpha val="74902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AF55015-3ECD-401A-B1B6-21D483B11E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23850"/>
            <a:ext cx="4095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0047B3"/>
                </a:solidFill>
              </a:defRPr>
            </a:pPr>
            <a:r>
              <a:rPr sz="975" b="1">
                <a:solidFill>
                  <a:srgbClr val="0047B3"/>
                </a:solidFill>
              </a:rPr>
              <a:t>MITEN KOULUTUS TOTEUTETAAN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D8EE08D-DFEA-4800-93DB-4F540BD038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34700" y="323850"/>
            <a:ext cx="666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1">
                <a:solidFill>
                  <a:srgbClr val="0047B3"/>
                </a:solidFill>
              </a:defRPr>
            </a:pPr>
            <a:r>
              <a:rPr sz="975" b="1">
                <a:solidFill>
                  <a:srgbClr val="0047B3"/>
                </a:solidFill>
              </a:rPr>
              <a:t>03 / 03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C935E3E-9805-47E9-A92B-EE960B5872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09600"/>
            <a:ext cx="10972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F1720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9BB1557-C15E-4BFD-8D32-324FF40E52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" y="542925"/>
            <a:ext cx="152400" cy="152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19050">
            <a:solidFill>
              <a:srgbClr val="0F1720"/>
            </a:solidFill>
            <a:prstDash val="solid"/>
          </a:ln>
        </p:spPr>
      </p:sp>
      <p:pic>
        <p:nvPicPr>
          <p:cNvPr id="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75933afd07b485b"/>
          <a:stretch xmlns:a="http://schemas.openxmlformats.org/drawingml/2006/main"/>
        </p:blipFill>
        <p:spPr>
          <a:xfrm xmlns:a="http://schemas.openxmlformats.org/drawingml/2006/main">
            <a:off x="9598819" y="323850"/>
            <a:ext cx="1071563" cy="228600"/>
          </a:xfrm>
          <a:prstGeom xmlns:a="http://schemas.openxmlformats.org/drawingml/2006/main" prst="rect">
            <a:avLst/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4B3C4FC-A570-406B-BC21-A2F305E867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819150"/>
            <a:ext cx="6858000" cy="1352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0F1720"/>
                </a:solidFill>
              </a:defRPr>
            </a:pPr>
            <a:r>
              <a:rPr sz="3150" b="1">
                <a:solidFill>
                  <a:srgbClr val="0F1720"/>
                </a:solidFill>
              </a:rPr>
              <a:t>Räätälöimme toteutuksen tavoitteen ja osallistujaryhmän mukaan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171D514-337F-42FE-B209-E2416E49D5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2228850"/>
            <a:ext cx="685800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334155"/>
                </a:solidFill>
              </a:defRPr>
            </a:pPr>
            <a:r>
              <a:rPr sz="1425" b="0">
                <a:solidFill>
                  <a:srgbClr val="334155"/>
                </a:solidFill>
              </a:rPr>
              <a:t>Sama runko toimii johdolle, tiimeille ja hands-on työpajalle. Laajuus, esimerkit ja aineistot sovitetaan tilanteeseenne.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973D36A-82D8-49F0-AA41-A46F5C75A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39150" y="990600"/>
            <a:ext cx="3143250" cy="2171700"/>
          </a:xfrm>
          <a:prstGeom xmlns:a="http://schemas.openxmlformats.org/drawingml/2006/main" prst="roundRect">
            <a:avLst>
              <a:gd name="adj" fmla="val 3509"/>
            </a:avLst>
          </a:prstGeom>
          <a:solidFill xmlns:a="http://schemas.openxmlformats.org/drawingml/2006/main">
            <a:srgbClr val="FFFFFF">
              <a:alpha val="90196"/>
            </a:srgbClr>
          </a:solidFill>
          <a:ln xmlns:a="http://schemas.openxmlformats.org/drawingml/2006/main" w="10478">
            <a:solidFill>
              <a:srgbClr val="CFE0FF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A786842-7DF7-4BBC-AF6F-D7BF3B83BD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1257300"/>
            <a:ext cx="1371600" cy="323850"/>
          </a:xfrm>
          <a:prstGeom xmlns:a="http://schemas.openxmlformats.org/drawingml/2006/main" prst="roundRect">
            <a:avLst>
              <a:gd name="adj" fmla="val 23529"/>
            </a:avLst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C075FCF-248A-43DB-A270-F282E6B731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58250" y="1333500"/>
            <a:ext cx="10668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0047B3"/>
                </a:solidFill>
              </a:defRPr>
            </a:pPr>
            <a:r>
              <a:rPr sz="900" b="1">
                <a:solidFill>
                  <a:srgbClr val="0047B3"/>
                </a:solidFill>
              </a:rPr>
              <a:t>Seuraava askel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E2693AE-329F-4DB5-AD8C-EC78C1319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1771650"/>
            <a:ext cx="243840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0F1720"/>
                </a:solidFill>
              </a:defRPr>
            </a:pPr>
            <a:r>
              <a:rPr sz="1350" b="0">
                <a:solidFill>
                  <a:srgbClr val="0F1720"/>
                </a:solidFill>
              </a:rPr>
              <a:t>30 min kartoitus. Käymme lähtötason, sopivan toteutusmallin ja ensimmäisen pilotin rajauksen läpi.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3A9691B-DFCF-48E3-AF5D-0D370D93A2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2819400"/>
            <a:ext cx="2324100" cy="285750"/>
          </a:xfrm>
          <a:prstGeom xmlns:a="http://schemas.openxmlformats.org/drawingml/2006/main" prst="roundRect">
            <a:avLst>
              <a:gd name="adj" fmla="val 26667"/>
            </a:avLst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C556ED27-2E5A-4C47-86D4-419B8FF53C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2895600"/>
            <a:ext cx="2095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0047B3"/>
                </a:solidFill>
              </a:defRPr>
            </a:pPr>
            <a:r>
              <a:rPr sz="900" b="1">
                <a:solidFill>
                  <a:srgbClr val="0047B3"/>
                </a:solidFill>
              </a:rPr>
              <a:t>aimiten.fi/palvelut/koulutukset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3CE889A-7504-492C-9B0D-388321B75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676650"/>
            <a:ext cx="3384550" cy="2095500"/>
          </a:xfrm>
          <a:prstGeom xmlns:a="http://schemas.openxmlformats.org/drawingml/2006/main" prst="roundRect">
            <a:avLst>
              <a:gd name="adj" fmla="val 3636"/>
            </a:avLst>
          </a:prstGeom>
          <a:solidFill xmlns:a="http://schemas.openxmlformats.org/drawingml/2006/main">
            <a:srgbClr val="FFFFFF">
              <a:alpha val="91765"/>
            </a:srgbClr>
          </a:solidFill>
          <a:ln xmlns:a="http://schemas.openxmlformats.org/drawingml/2006/main" w="10478">
            <a:solidFill>
              <a:srgbClr val="CFE0FF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C77237D-A6E1-4A34-9829-248305886C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676650"/>
            <a:ext cx="33845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BC873ED7-AC09-471B-A2FC-5FDA5A8E00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3905250"/>
            <a:ext cx="514350" cy="5143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00A78D15-C956-4008-A038-F955C97407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181475"/>
            <a:ext cx="5715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CF6A269-A636-4367-B35C-146FDFF704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47775" y="4105275"/>
            <a:ext cx="571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D52284A-6740-49A8-9A00-6B531FF547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038600"/>
            <a:ext cx="57150" cy="2571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4FF3AD5A-683F-4E43-81FA-950316880D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8300" y="3886200"/>
            <a:ext cx="23558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047B3"/>
                </a:solidFill>
              </a:defRPr>
            </a:pPr>
            <a:r>
              <a:rPr sz="1125" b="1">
                <a:solidFill>
                  <a:srgbClr val="0047B3"/>
                </a:solidFill>
              </a:rPr>
              <a:t>Johdolle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B4292C33-61D8-4180-B7B8-07CCC3EEC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4495800"/>
            <a:ext cx="29273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90 min tilannekuva: missä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Codex tuo arvoa, mitkä rajat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on hyvä sopia heti ja miten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pilotointi kannattaa rajata.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3BAF4CA4-08AF-4FC8-8134-0A390F565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3250" y="3676650"/>
            <a:ext cx="3384550" cy="2095500"/>
          </a:xfrm>
          <a:prstGeom xmlns:a="http://schemas.openxmlformats.org/drawingml/2006/main" prst="roundRect">
            <a:avLst>
              <a:gd name="adj" fmla="val 3636"/>
            </a:avLst>
          </a:prstGeom>
          <a:solidFill xmlns:a="http://schemas.openxmlformats.org/drawingml/2006/main">
            <a:srgbClr val="FFFFFF">
              <a:alpha val="91765"/>
            </a:srgbClr>
          </a:solidFill>
          <a:ln xmlns:a="http://schemas.openxmlformats.org/drawingml/2006/main" w="10478">
            <a:solidFill>
              <a:srgbClr val="CFE0FF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987E25D-926C-4FF4-BA1F-7619451657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3250" y="3676650"/>
            <a:ext cx="33845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5F7127EA-7F50-4865-8531-F8F0A41938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22800" y="3905250"/>
            <a:ext cx="514350" cy="5143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DA350261-28D5-445A-A60C-E99256CBED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46625" y="4076700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A2181A52-70A5-4B3E-8278-C06DAB3FA9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18075" y="4162425"/>
            <a:ext cx="95250" cy="95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EF4DB73F-4ABA-459F-AF4E-4F72398D6C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2350" y="4143375"/>
            <a:ext cx="180975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D3F33ABF-0EA2-496A-A47F-DB86BF73A6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1450" y="3886200"/>
            <a:ext cx="23558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047B3"/>
                </a:solidFill>
              </a:defRPr>
            </a:pPr>
            <a:r>
              <a:rPr sz="1125" b="1">
                <a:solidFill>
                  <a:srgbClr val="0047B3"/>
                </a:solidFill>
              </a:rPr>
              <a:t>Tiimeille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19049724-A834-474D-BCBA-3455D441B1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41850" y="4495800"/>
            <a:ext cx="29273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Puolikas päivä: arjen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käyttötavat, yhteiset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prompttipohjat, tiedostotyö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ja konkreettiset esimerkit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omasta työstä.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63AAFFF3-1740-43BA-BAFC-A8BEB01202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6400" y="3676650"/>
            <a:ext cx="3384550" cy="2095500"/>
          </a:xfrm>
          <a:prstGeom xmlns:a="http://schemas.openxmlformats.org/drawingml/2006/main" prst="roundRect">
            <a:avLst>
              <a:gd name="adj" fmla="val 3636"/>
            </a:avLst>
          </a:prstGeom>
          <a:solidFill xmlns:a="http://schemas.openxmlformats.org/drawingml/2006/main">
            <a:srgbClr val="FFFFFF">
              <a:alpha val="91765"/>
            </a:srgbClr>
          </a:solidFill>
          <a:ln xmlns:a="http://schemas.openxmlformats.org/drawingml/2006/main" w="10478">
            <a:solidFill>
              <a:srgbClr val="CFE0FF"/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6DCC17E3-A846-4D89-B7CE-F00B53A324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6400" y="3676650"/>
            <a:ext cx="33845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3ED4ACF7-2B3E-4B78-9CD2-B9ECAD3888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35950" y="3905250"/>
            <a:ext cx="514350" cy="5143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CE9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EF8CC46E-D454-4977-A658-EE9C82FF1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59775" y="4048125"/>
            <a:ext cx="247650" cy="12382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066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ABA26959-173D-4F6C-8763-31E445ACC4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07400" y="4133850"/>
            <a:ext cx="247650" cy="123825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7DB0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5DE7F3C3-D027-45DA-A1B9-206784FD88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55025" y="4219575"/>
            <a:ext cx="190500" cy="952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8EC5FF"/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F38C9818-16D3-467A-95F4-4DD81F20FD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64600" y="3886200"/>
            <a:ext cx="23558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047B3"/>
                </a:solidFill>
              </a:defRPr>
            </a:pPr>
            <a:r>
              <a:rPr sz="1125" b="1">
                <a:solidFill>
                  <a:srgbClr val="0047B3"/>
                </a:solidFill>
              </a:rPr>
              <a:t>Hands-on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04968A16-72A5-48C0-9598-1BC0A39E3F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5000" y="4495800"/>
            <a:ext cx="2927350" cy="1066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Koko päivä: omat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case-esimerkit, materiaalit,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pelisäännöt ja ensimmäinen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käyttöönoton checklist</a:t>
            </a:r>
          </a:p>
          <a:p xmlns:a="http://schemas.openxmlformats.org/drawingml/2006/main">
            <a:pPr algn="l">
              <a:defRPr sz="1275" b="0">
                <a:solidFill>
                  <a:srgbClr val="0F1720"/>
                </a:solidFill>
              </a:defRPr>
            </a:pPr>
            <a:r>
              <a:rPr sz="1275" b="0">
                <a:solidFill>
                  <a:srgbClr val="0F1720"/>
                </a:solidFill>
              </a:rPr>
              <a:t>valmiiksi.</a:t>
            </a:r>
          </a:p>
        </p:txBody>
      </p:sp>
    </p:spTree>
    <p:extLst>
      <p:ext uri="{BB962C8B-B14F-4D97-AF65-F5344CB8AC3E}">
        <p14:creationId xmlns:p14="http://schemas.microsoft.com/office/powerpoint/2010/main" val="134010316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2026-04-20T14:17:25.0540000Z</dcterms:created>
  <dcterms:modified xsi:type="dcterms:W3CDTF">2026-04-20T14:17:25.0540000Z</dcterms:modified>
</coreProperties>
</file>