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European Commission, "AI Act" timeline page: prohibited AI practices and AI literacy obligations apply from 2 February 2025; most high-risk AI system rules apply from 2 August 2026. https://digital-strategy.ec.europa.eu/en/policies/regulatory-framework-ai
- European Commission, "AI Literacy - Questions &amp; Answers": Article 4 AI literacy obligation already applies from 2 February 2025; supervision/enforcement starts from 2 August 2026. https://digital-strategy.ec.europa.eu/en/faqs/ai-literacy-questions-answers
- Regulation (EU) 2024/1689 (EU AI Act), Annex III: employment and worker-management AI used for recruitment/selection, application filtering and candidate evaluation are high-risk AI systems. https://eur-lex.europa.eu/legal-content/EN/TXT/?uri=CELEX:32024R1689
- Regulation (EU) 2024/1689, Article 26: deployer obligations include human oversight, relevant input data, monitoring, incident reporting, logs retention, information duties to workers and affected natural persons. https://eur-lex.europa.eu/legal-content/EN/TXT/?uri=CELEX:32024R1689
- Regulation (EU) 2024/1689, Article 5: prohibited practices include emotion recognition in workplaces (except medical/safety reasons) and certain biometric categorisation uses. https://eur-lex.europa.eu/legal-content/EN/TXT/?uri=CELEX:32024R1689
- Regulation (EU) 2024/1689, Article 25: a deployer can become a provider if it makes a substantial modification or changes intended purpose. https://eur-lex.europa.eu/legal-content/EN/TXT/?uri=CELEX:32024R1689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03B73"/>
          </a:solidFill>
          <a:ln w="12700">
            <a:solidFill>
              <a:srgbClr val="103B7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875520" y="651052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4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Lähteet speaker notesissa</a:t>
            </a:r>
            <a:endParaRPr lang="en-US" sz="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E1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EU AI Act ja pk-yrityksen rekrytointi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" y="841248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Jos AI suodattaa hakemuksia, arvioi ehdokkaita tai vaikuttaa valintaan, kyse on yleensä korkean riskin käytöstä.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8485632" y="393192"/>
            <a:ext cx="3154680" cy="841248"/>
          </a:xfrm>
          <a:prstGeom prst="roundRect">
            <a:avLst>
              <a:gd name="adj" fmla="val 8696"/>
            </a:avLst>
          </a:prstGeom>
          <a:solidFill>
            <a:srgbClr val="EAF1FB"/>
          </a:solidFill>
          <a:ln w="12700">
            <a:solidFill>
              <a:srgbClr val="C9D8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0" y="475488"/>
            <a:ext cx="822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3B73"/>
                </a:solidFill>
              </a:rPr>
              <a:t>Aikataulu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686800" y="64008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8435B"/>
                </a:solidFill>
              </a:rPr>
              <a:t>2.2.2025 </a:t>
            </a:r>
            <a:pPr indent="0" marL="0">
              <a:buNone/>
            </a:pPr>
            <a:r>
              <a:rPr lang="en-US" sz="1050" dirty="0">
                <a:solidFill>
                  <a:srgbClr val="28435B"/>
                </a:solidFill>
              </a:rPr>
              <a:t>AI-lukutaito + kiellot
</a:t>
            </a:r>
            <a:pPr indent="0" marL="0">
              <a:buNone/>
            </a:pPr>
            <a:r>
              <a:rPr lang="en-US" sz="1050" b="1" dirty="0">
                <a:solidFill>
                  <a:srgbClr val="28435B"/>
                </a:solidFill>
              </a:rPr>
              <a:t>2.8.2026 </a:t>
            </a:r>
            <a:pPr indent="0" marL="0">
              <a:buNone/>
            </a:pPr>
            <a:r>
              <a:rPr lang="en-US" sz="1050" dirty="0">
                <a:solidFill>
                  <a:srgbClr val="28435B"/>
                </a:solidFill>
              </a:rPr>
              <a:t>korkean riskin säännöt käytäntöön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02920" y="1371600"/>
            <a:ext cx="11155680" cy="713232"/>
          </a:xfrm>
          <a:prstGeom prst="roundRect">
            <a:avLst>
              <a:gd name="adj" fmla="val 7692"/>
            </a:avLst>
          </a:prstGeom>
          <a:solidFill>
            <a:srgbClr val="0F4C81"/>
          </a:solidFill>
          <a:ln w="12700">
            <a:solidFill>
              <a:srgbClr val="0F4C81"/>
            </a:solidFill>
            <a:prstDash val="solid"/>
          </a:ln>
          <a:effectLst>
            <a:outerShdw sx="100000" sy="100000" kx="0" ky="0" algn="bl" rotWithShape="0" blurRad="12700" dist="508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49808" y="1572768"/>
            <a:ext cx="10607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REKRYTOINNISSA KORKEAN RISKIN AI: kohdennetut työpaikkailmoitukset, CV-suodatus, hakemusten pisteytys, video-/testiarviointi ja AI, joka tukee tai tekee valintapäätöksiä.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502920" y="2331720"/>
            <a:ext cx="3611880" cy="3611880"/>
          </a:xfrm>
          <a:prstGeom prst="roundRect">
            <a:avLst>
              <a:gd name="adj" fmla="val 1519"/>
            </a:avLst>
          </a:prstGeom>
          <a:solidFill>
            <a:srgbClr val="FFFFFF"/>
          </a:solidFill>
          <a:ln w="12700">
            <a:solidFill>
              <a:srgbClr val="D7DFEA"/>
            </a:solidFill>
            <a:prstDash val="solid"/>
          </a:ln>
          <a:effectLst>
            <a:outerShdw sx="100000" sy="100000" kx="0" ky="0" algn="bl" rotWithShape="0" blurRad="12700" dist="5080" dir="27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13232" y="2523744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3B73"/>
                </a:solidFill>
              </a:rPr>
              <a:t>1. Ennen käyttöönottoa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31520" y="2852928"/>
            <a:ext cx="3154680" cy="274320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indent="0" marL="0">
              <a:buNone/>
            </a:pPr>
            <a:r>
              <a:rPr lang="en-US" sz="1420" dirty="0">
                <a:solidFill>
                  <a:srgbClr val="243447"/>
                </a:solidFill>
              </a:rPr>
              <a:t>• Tunnista, onko työkalu korkean riskin AI:ta.</a:t>
            </a:r>
            <a:endParaRPr lang="en-US" sz="1420" dirty="0"/>
          </a:p>
          <a:p>
            <a:pPr indent="0" marL="0">
              <a:buNone/>
            </a:pPr>
            <a:r>
              <a:rPr lang="en-US" sz="1420" dirty="0">
                <a:solidFill>
                  <a:srgbClr val="243447"/>
                </a:solidFill>
              </a:rPr>
              <a:t>• Varmista toimittajalta CE-merkintä, EU-vaatimustenmukaisuus, käyttöohjeet ja lokitus.</a:t>
            </a:r>
            <a:endParaRPr lang="en-US" sz="1420" dirty="0"/>
          </a:p>
          <a:p>
            <a:pPr indent="0" marL="0">
              <a:buNone/>
            </a:pPr>
            <a:r>
              <a:rPr lang="en-US" sz="1420" dirty="0">
                <a:solidFill>
                  <a:srgbClr val="243447"/>
                </a:solidFill>
              </a:rPr>
              <a:t>• Jos muutat käyttötarkoitusta tai teet olennaisen muutoksen, voit muuttua "provideriksi" omine velvoitteinesi.</a:t>
            </a:r>
            <a:endParaRPr lang="en-US" sz="1420" dirty="0"/>
          </a:p>
          <a:p>
            <a:pPr indent="0" marL="0">
              <a:buNone/>
            </a:pPr>
            <a:r>
              <a:rPr lang="en-US" sz="1420" dirty="0">
                <a:solidFill>
                  <a:srgbClr val="243447"/>
                </a:solidFill>
              </a:rPr>
              <a:t>• Kouluta HR ja rekrytoivat esihenkilöt: AI-lukutaito on pakollinen jo nyt.</a:t>
            </a:r>
            <a:endParaRPr lang="en-US" sz="1420" dirty="0"/>
          </a:p>
        </p:txBody>
      </p:sp>
      <p:sp>
        <p:nvSpPr>
          <p:cNvPr id="12" name="Shape 10"/>
          <p:cNvSpPr/>
          <p:nvPr/>
        </p:nvSpPr>
        <p:spPr>
          <a:xfrm>
            <a:off x="4288536" y="2331720"/>
            <a:ext cx="3703320" cy="3611880"/>
          </a:xfrm>
          <a:prstGeom prst="roundRect">
            <a:avLst>
              <a:gd name="adj" fmla="val 1519"/>
            </a:avLst>
          </a:prstGeom>
          <a:solidFill>
            <a:srgbClr val="FFFFFF"/>
          </a:solidFill>
          <a:ln w="12700">
            <a:solidFill>
              <a:srgbClr val="D7DFEA"/>
            </a:solidFill>
            <a:prstDash val="solid"/>
          </a:ln>
          <a:effectLst>
            <a:outerShdw sx="100000" sy="100000" kx="0" ky="0" algn="bl" rotWithShape="0" blurRad="12700" dist="5080" dir="27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498848" y="252374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3B73"/>
                </a:solidFill>
              </a:rPr>
              <a:t>2. Käytön aikana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498848" y="2852928"/>
            <a:ext cx="3246120" cy="2834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243447"/>
                </a:solidFill>
              </a:rPr>
              <a:t>• Ihmisvalvonta: AI ei saa jäädä yksin päättämään käytännössä.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43447"/>
                </a:solidFill>
              </a:rPr>
              <a:t>• Käytä relevantteja ja riittävän edustavia syöttötietoja.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43447"/>
                </a:solidFill>
              </a:rPr>
              <a:t>• Kerro hakijoille, jos korkean riskin AI osallistuu päätökseen tai sen valmisteluun.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43447"/>
                </a:solidFill>
              </a:rPr>
              <a:t>• Seuraa toimintaa, keskeytä käyttö riskitilanteessa ja ilmoita vakavista poikkeamista toimittajalle/viranomaiselle.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43447"/>
                </a:solidFill>
              </a:rPr>
              <a:t>• Säilytä lokit vähintään 6 kk, jos ne ovat hallinnassasi.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165592" y="2331720"/>
            <a:ext cx="3493008" cy="3611880"/>
          </a:xfrm>
          <a:prstGeom prst="roundRect">
            <a:avLst>
              <a:gd name="adj" fmla="val 1571"/>
            </a:avLst>
          </a:prstGeom>
          <a:solidFill>
            <a:srgbClr val="FFF8EE"/>
          </a:solidFill>
          <a:ln w="12700">
            <a:solidFill>
              <a:srgbClr val="F0D3A0"/>
            </a:solidFill>
            <a:prstDash val="solid"/>
          </a:ln>
          <a:effectLst>
            <a:outerShdw sx="100000" sy="100000" kx="0" ky="0" algn="bl" rotWithShape="0" blurRad="12700" dist="5080" dir="27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375904" y="2523744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B5A00"/>
                </a:solidFill>
              </a:rPr>
              <a:t>3. Muista myös nämä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375904" y="2852928"/>
            <a:ext cx="3035808" cy="2834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indent="0" marL="0">
              <a:buNone/>
            </a:pPr>
            <a:r>
              <a:rPr lang="en-US" sz="1370" dirty="0">
                <a:solidFill>
                  <a:srgbClr val="4A3722"/>
                </a:solidFill>
              </a:rPr>
              <a:t>• GDPR ei poistu: tee tarvittaessa DPIA ja tarkista oikeusperuste.</a:t>
            </a:r>
            <a:endParaRPr lang="en-US" sz="1370" dirty="0"/>
          </a:p>
          <a:p>
            <a:pPr indent="0" marL="0">
              <a:buNone/>
            </a:pPr>
            <a:r>
              <a:rPr lang="en-US" sz="1370" dirty="0">
                <a:solidFill>
                  <a:srgbClr val="4A3722"/>
                </a:solidFill>
              </a:rPr>
              <a:t>• Työntekijöille ja edustajille pitää kertoa, jos korkeaa riskiä oleva AI otetaan käyttöön työpaikalla.</a:t>
            </a:r>
            <a:endParaRPr lang="en-US" sz="1370" dirty="0"/>
          </a:p>
          <a:p>
            <a:pPr indent="0" marL="0">
              <a:buNone/>
            </a:pPr>
            <a:r>
              <a:rPr lang="en-US" sz="1370" dirty="0">
                <a:solidFill>
                  <a:srgbClr val="4A3722"/>
                </a:solidFill>
              </a:rPr>
              <a:t>• Älä käytä kiellettyjä käytäntöjä: esim. tunteiden tunnistus työpaikalla, sosiaalinen pisteytys tai arkaluonteisia ominaisuuksia päättelevä biometrinen luokittelu.</a:t>
            </a:r>
            <a:endParaRPr lang="en-US" sz="1370" dirty="0"/>
          </a:p>
          <a:p>
            <a:pPr indent="0" marL="0">
              <a:buNone/>
            </a:pPr>
            <a:r>
              <a:rPr lang="en-US" sz="1370" dirty="0">
                <a:solidFill>
                  <a:srgbClr val="4A3722"/>
                </a:solidFill>
              </a:rPr>
              <a:t>• Rekrytoinnissa turvallisin perussääntö: AI auttaa, ihminen päättää ja pystyy perustelemaan.</a:t>
            </a:r>
            <a:endParaRPr lang="en-US" sz="1370" dirty="0"/>
          </a:p>
        </p:txBody>
      </p:sp>
      <p:sp>
        <p:nvSpPr>
          <p:cNvPr id="18" name="Shape 16"/>
          <p:cNvSpPr/>
          <p:nvPr/>
        </p:nvSpPr>
        <p:spPr>
          <a:xfrm>
            <a:off x="502920" y="6144768"/>
            <a:ext cx="11155680" cy="438912"/>
          </a:xfrm>
          <a:prstGeom prst="roundRect">
            <a:avLst>
              <a:gd name="adj" fmla="val 8333"/>
            </a:avLst>
          </a:prstGeom>
          <a:solidFill>
            <a:srgbClr val="E9F6EF"/>
          </a:solidFill>
          <a:ln w="12700">
            <a:solidFill>
              <a:srgbClr val="B9DE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13232" y="6272784"/>
            <a:ext cx="10698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20" b="1" dirty="0">
                <a:solidFill>
                  <a:srgbClr val="1E5A37"/>
                </a:solidFill>
              </a:rPr>
              <a:t>Pk-yrityksen minimitaso 2026: 1) inventoi rekry-AI-työkalut  2) pyydä toimittajadokumentaatio  3) nimeä ihmisvalvoja  4) päivitä hakijainfo ja sisäiset ohjeet  5) lokit + poikkeamaprosessi</a:t>
            </a:r>
            <a:endParaRPr lang="en-US" sz="11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AI Act suomalaisen pk-yrityksen rekrytoinnissa</dc:title>
  <dc:subject>EU AI Act ja rekrytointi</dc:subject>
  <dc:creator>OpenAI</dc:creator>
  <cp:lastModifiedBy>OpenAI</cp:lastModifiedBy>
  <cp:revision>1</cp:revision>
  <dcterms:created xsi:type="dcterms:W3CDTF">2026-04-02T06:27:26Z</dcterms:created>
  <dcterms:modified xsi:type="dcterms:W3CDTF">2026-04-02T06:27:26Z</dcterms:modified>
</cp:coreProperties>
</file>