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4" name="Shape 2"/>
          <p:cNvSpPr/>
          <p:nvPr/>
        </p:nvSpPr>
        <p:spPr>
          <a:xfrm>
            <a:off x="7498080" y="365760"/>
            <a:ext cx="1280160" cy="1280160"/>
          </a:xfrm>
          <a:prstGeom prst="ellipse">
            <a:avLst/>
          </a:prstGeom>
          <a:solidFill>
            <a:srgbClr val="2A3F70">
              <a:alpha val="40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7772400" y="3474720"/>
            <a:ext cx="731520" cy="731520"/>
          </a:xfrm>
          <a:prstGeom prst="ellipse">
            <a:avLst/>
          </a:prstGeom>
          <a:solidFill>
            <a:srgbClr val="2A3F70">
              <a:alpha val="30000"/>
            </a:srgbClr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9144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AI Act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Rekrytoinnin velvoitteet</a:t>
            </a:r>
            <a:endParaRPr lang="en-US" sz="2800" dirty="0"/>
          </a:p>
          <a:p>
            <a:pPr indent="0" marL="0">
              <a:buNone/>
            </a:pPr>
            <a:r>
              <a:rPr lang="en-US" sz="2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pk-yritykselle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731520" y="3383280"/>
            <a:ext cx="182880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36118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896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Tekoälyasetus (EU) 2024/1689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31520" y="4023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6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Aimiten Oy ·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Aikajana ja keskeiset päivämäärät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2377440"/>
            <a:ext cx="7680960" cy="54864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4" name="Shape 2"/>
          <p:cNvSpPr/>
          <p:nvPr/>
        </p:nvSpPr>
        <p:spPr>
          <a:xfrm>
            <a:off x="960120" y="2267712"/>
            <a:ext cx="274320" cy="274320"/>
          </a:xfrm>
          <a:prstGeom prst="ellipse">
            <a:avLst/>
          </a:prstGeom>
          <a:solidFill>
            <a:srgbClr val="1E2761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1.8.2024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269748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Voimaantulo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2971800" y="2267712"/>
            <a:ext cx="274320" cy="274320"/>
          </a:xfrm>
          <a:prstGeom prst="ellipse">
            <a:avLst/>
          </a:prstGeom>
          <a:solidFill>
            <a:srgbClr val="C0392B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468880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2.2.2025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468880" y="269748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Kiellot voimaan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983480" y="2267712"/>
            <a:ext cx="274320" cy="274320"/>
          </a:xfrm>
          <a:prstGeom prst="ellipse">
            <a:avLst/>
          </a:prstGeom>
          <a:solidFill>
            <a:srgbClr val="2471A3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80560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471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2.8.2025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480560" y="269748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GPAI-velvoitteet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6995160" y="2267712"/>
            <a:ext cx="274320" cy="274320"/>
          </a:xfrm>
          <a:prstGeom prst="ellipse">
            <a:avLst/>
          </a:prstGeom>
          <a:solidFill>
            <a:srgbClr val="E74C3C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1645920"/>
            <a:ext cx="1280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2.8.2026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492240" y="2697480"/>
            <a:ext cx="1280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Korkean riskin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velvoitteet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217920" y="3383280"/>
            <a:ext cx="2377440" cy="1097280"/>
          </a:xfrm>
          <a:prstGeom prst="rect">
            <a:avLst/>
          </a:prstGeom>
          <a:solidFill>
            <a:srgbClr val="E74C3C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309360" y="3474720"/>
            <a:ext cx="21945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Kriittinen deadline</a:t>
            </a: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F5B7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2.8.2026 mennessä kaikki</a:t>
            </a: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F5B7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korkean riskin velvoitteet</a:t>
            </a:r>
            <a:endParaRPr lang="en-US" sz="1400" dirty="0"/>
          </a:p>
          <a:p>
            <a:pPr indent="0" marL="0">
              <a:buNone/>
            </a:pPr>
            <a:r>
              <a:rPr lang="en-US" sz="1100" dirty="0">
                <a:solidFill>
                  <a:srgbClr val="F5B7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voimassa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31520" y="4206240"/>
            <a:ext cx="5029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Huom: EU Digital Omnibus -paketin myötä joitakin aikarajoja saatetaan siirtää jopa 12/2027 asti.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Kielletyt käytännöt rekrytoinnissa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74C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Voimassa 2.2.2025 alkaen — rikkomuksista jopa 35 M€ tai 7 % liikevaihdosta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141732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417320"/>
            <a:ext cx="73152" cy="1051560"/>
          </a:xfrm>
          <a:prstGeom prst="rect">
            <a:avLst/>
          </a:prstGeom>
          <a:solidFill>
            <a:srgbClr val="C0392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1709928"/>
            <a:ext cx="411480" cy="411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600200" y="15087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Tunteidentunnistus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600200" y="187452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Hakijan tunteiden, "innostuneisuuden" tai "itsevarmuuden" päättely ilmeistä, äänensävystä tai kehonkielestä haastatteluissa tai videoarvioissa.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731520" y="265176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731520" y="2651760"/>
            <a:ext cx="73152" cy="1051560"/>
          </a:xfrm>
          <a:prstGeom prst="rect">
            <a:avLst/>
          </a:prstGeom>
          <a:solidFill>
            <a:srgbClr val="C0392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" y="2944368"/>
            <a:ext cx="411480" cy="41148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00200" y="274320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Persoonallisuuspäättely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600200" y="31089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Hakijan persoonallisuuden tai luonteen päättely sosiaalisen median käyttäytymisestä, kirjoitustyylistä tai muusta ei-työhön liittyvästä datasta.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731520" y="3886200"/>
            <a:ext cx="768096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31520" y="3886200"/>
            <a:ext cx="73152" cy="1051560"/>
          </a:xfrm>
          <a:prstGeom prst="rect">
            <a:avLst/>
          </a:prstGeom>
          <a:solidFill>
            <a:srgbClr val="C0392B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4178808"/>
            <a:ext cx="411480" cy="41148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00200" y="397764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Biometrinen luokittelu</a:t>
            </a:r>
            <a:endParaRPr lang="en-US" sz="1600" dirty="0"/>
          </a:p>
        </p:txBody>
      </p:sp>
      <p:sp>
        <p:nvSpPr>
          <p:cNvPr id="18" name="Text 13"/>
          <p:cNvSpPr/>
          <p:nvPr/>
        </p:nvSpPr>
        <p:spPr>
          <a:xfrm>
            <a:off x="1600200" y="434340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Hakijoiden luokittelu rodun, poliittisen kannan, uskonnon, seksuaalisen suuntautumisen tai muun suojatun ominaisuuden perusteella.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Korkean riskin velvoitteet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731520" y="82296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AI-rekrytointijärjestelmät: CV-seulonta, pisteytys, rankkaus, haastatteluarviointi, osaamistestit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731520" y="137160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1554480"/>
            <a:ext cx="502920" cy="502920"/>
          </a:xfrm>
          <a:prstGeom prst="ellipse">
            <a:avLst/>
          </a:prstGeom>
          <a:solidFill>
            <a:srgbClr val="0E7C6B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4128" y="166420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54480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Ihmisvalvonta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914400" y="214884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Rekrytoija tarkistaa ja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dokumentoi AI:n suositukset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383280" y="137160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566160" y="1554480"/>
            <a:ext cx="502920" cy="502920"/>
          </a:xfrm>
          <a:prstGeom prst="ellipse">
            <a:avLst/>
          </a:prstGeom>
          <a:solidFill>
            <a:srgbClr val="2471A3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5888" y="1664208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206240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Läpinäkyvyys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3566160" y="214884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Hakijalle kerrottava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AI:n käytöstä prosessissa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6035040" y="137160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217920" y="1554480"/>
            <a:ext cx="502920" cy="502920"/>
          </a:xfrm>
          <a:prstGeom prst="ellipse">
            <a:avLst/>
          </a:prstGeom>
          <a:solidFill>
            <a:srgbClr val="6C3483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7648" y="1664208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858000" y="155448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Riskinhallinta</a:t>
            </a:r>
            <a:endParaRPr lang="en-US" sz="1400" dirty="0"/>
          </a:p>
        </p:txBody>
      </p:sp>
      <p:sp>
        <p:nvSpPr>
          <p:cNvPr id="18" name="Text 13"/>
          <p:cNvSpPr/>
          <p:nvPr/>
        </p:nvSpPr>
        <p:spPr>
          <a:xfrm>
            <a:off x="6217920" y="214884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Syrjintätestaus ja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bias-arviointi säännöllisesti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731520" y="306324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914400" y="3246120"/>
            <a:ext cx="502920" cy="502920"/>
          </a:xfrm>
          <a:prstGeom prst="ellipse">
            <a:avLst/>
          </a:prstGeom>
          <a:solidFill>
            <a:srgbClr val="1E2761"/>
          </a:solidFill>
          <a:ln/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" y="3355848"/>
            <a:ext cx="274320" cy="27432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554480" y="32461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Dokumentointi</a:t>
            </a:r>
            <a:endParaRPr lang="en-US" sz="1400" dirty="0"/>
          </a:p>
        </p:txBody>
      </p:sp>
      <p:sp>
        <p:nvSpPr>
          <p:cNvPr id="23" name="Text 17"/>
          <p:cNvSpPr/>
          <p:nvPr/>
        </p:nvSpPr>
        <p:spPr>
          <a:xfrm>
            <a:off x="914400" y="38404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Tekniset tiedostot,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lokitus vähintään 6 kk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3383280" y="306324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566160" y="3246120"/>
            <a:ext cx="502920" cy="502920"/>
          </a:xfrm>
          <a:prstGeom prst="ellipse">
            <a:avLst/>
          </a:prstGeom>
          <a:solidFill>
            <a:srgbClr val="B7770D"/>
          </a:solidFill>
          <a:ln/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5888" y="3355848"/>
            <a:ext cx="274320" cy="274320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206240" y="32461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Selitysoikeus</a:t>
            </a:r>
            <a:endParaRPr lang="en-US" sz="1400" dirty="0"/>
          </a:p>
        </p:txBody>
      </p:sp>
      <p:sp>
        <p:nvSpPr>
          <p:cNvPr id="28" name="Text 21"/>
          <p:cNvSpPr/>
          <p:nvPr/>
        </p:nvSpPr>
        <p:spPr>
          <a:xfrm>
            <a:off x="3566160" y="38404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Art. 86: hakijalla oikeus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saada perusteltu selitys</a:t>
            </a:r>
            <a:endParaRPr lang="en-US" sz="1000" dirty="0"/>
          </a:p>
        </p:txBody>
      </p:sp>
      <p:sp>
        <p:nvSpPr>
          <p:cNvPr id="29" name="Shape 22"/>
          <p:cNvSpPr/>
          <p:nvPr/>
        </p:nvSpPr>
        <p:spPr>
          <a:xfrm>
            <a:off x="6035040" y="3063240"/>
            <a:ext cx="23317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217920" y="3246120"/>
            <a:ext cx="502920" cy="502920"/>
          </a:xfrm>
          <a:prstGeom prst="ellipse">
            <a:avLst/>
          </a:prstGeom>
          <a:solidFill>
            <a:srgbClr val="1E8449"/>
          </a:solidFill>
          <a:ln/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27648" y="3355848"/>
            <a:ext cx="274320" cy="274320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858000" y="32461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Tiedon laatu</a:t>
            </a:r>
            <a:endParaRPr lang="en-US" sz="1400" dirty="0"/>
          </a:p>
        </p:txBody>
      </p:sp>
      <p:sp>
        <p:nvSpPr>
          <p:cNvPr id="33" name="Text 25"/>
          <p:cNvSpPr/>
          <p:nvPr/>
        </p:nvSpPr>
        <p:spPr>
          <a:xfrm>
            <a:off x="6217920" y="38404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Edustava, testattu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koulutusdata vaatimus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76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Pk-yrityksen toimenpidelista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731520" y="96012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914400" y="104241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0424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417320" y="99669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Kartoita AI-työkalut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1417320" y="123444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Inventoi rekrytoinnin AI: ATS, chatbot, CV-seulonta, pisteytys, haastatteluanalyysi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731520" y="155448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914400" y="163677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163677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17320" y="159105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Poista kielletyt käytännöt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417320" y="182880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Tunneanalyysi, persoonallisuuspäättely ja biometrinen luokittelu pois heti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1520" y="214884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914400" y="223113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417320" y="218541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Rakenna ihmisvalvonta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417320" y="242316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Rekrytoija tarkistaa AI-suositukset ja dokumentoi päätöksen perusteet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731520" y="274320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914400" y="282549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282549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417320" y="277977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Lisää läpinäkyvyys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417320" y="301752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Kerro hakijoille AI:n käytöstä, tarjoa selitys hylkäyspäätökselle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731520" y="333756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914400" y="341985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25" name="Text 23"/>
          <p:cNvSpPr/>
          <p:nvPr/>
        </p:nvSpPr>
        <p:spPr>
          <a:xfrm>
            <a:off x="914400" y="341985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417320" y="337413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Vaadi toimittajilta dokumentaatio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1417320" y="361188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Act -vaatimustenmukaisuus, tekniset tiedostot ja bias-testiraportit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31520" y="3931920"/>
            <a:ext cx="7680960" cy="53035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905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914400" y="4014216"/>
            <a:ext cx="347472" cy="347472"/>
          </a:xfrm>
          <a:prstGeom prst="ellipse">
            <a:avLst/>
          </a:prstGeom>
          <a:solidFill>
            <a:srgbClr val="0E7C6B"/>
          </a:solidFill>
          <a:ln/>
        </p:spPr>
      </p:sp>
      <p:sp>
        <p:nvSpPr>
          <p:cNvPr id="30" name="Text 28"/>
          <p:cNvSpPr/>
          <p:nvPr/>
        </p:nvSpPr>
        <p:spPr>
          <a:xfrm>
            <a:off x="914400" y="401421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417320" y="3968496"/>
            <a:ext cx="32004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C28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Kouluta HR-tiimi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417320" y="4206240"/>
            <a:ext cx="67665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6657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AI-lukutaitovelvoite voimassa 2/2025 — henkilöstön tulee ymmärtää AI:n toiminta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731520" y="4617720"/>
            <a:ext cx="7680960" cy="365760"/>
          </a:xfrm>
          <a:prstGeom prst="rect">
            <a:avLst/>
          </a:prstGeom>
          <a:solidFill>
            <a:srgbClr val="3B1215"/>
          </a:solidFill>
          <a:ln/>
        </p:spPr>
      </p:sp>
      <p:sp>
        <p:nvSpPr>
          <p:cNvPr id="34" name="Text 32"/>
          <p:cNvSpPr/>
          <p:nvPr/>
        </p:nvSpPr>
        <p:spPr>
          <a:xfrm>
            <a:off x="914400" y="4617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B7B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Sanktiot: jopa 35 M€ tai 7 % maailmanlaajuisesta liikevaihdosta (GDPR-tasoiset)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Tarvitsetko apua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Act -valmiuteen?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731520" y="2651760"/>
            <a:ext cx="1828800" cy="36576"/>
          </a:xfrm>
          <a:prstGeom prst="rect">
            <a:avLst/>
          </a:prstGeom>
          <a:solidFill>
            <a:srgbClr val="E74C3C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2880360"/>
            <a:ext cx="640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Aimiten Oy auttaa pk-yrityksiä AI-sääntelyn käytännön toteutuksessa:</a:t>
            </a:r>
            <a:endParaRPr lang="en-US" sz="1400" dirty="0"/>
          </a:p>
          <a:p>
            <a:pPr indent="0" marL="0">
              <a:buNone/>
            </a:pP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AI-työkalujen kartoitus ja riskiluokittelu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Ihmisvalvontaprosessin suunnittelu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Toimittaja-auditointi ja dokumentaation tarkistus</a:t>
            </a:r>
            <a:endParaRPr lang="en-US" sz="14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HR-tiimin AI-lukutaitokoulutus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858000" y="43891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8896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aimiten.fi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 AI Act — Rekrytoinnin velvoitteet pk-yritykselle</dc:title>
  <dc:subject>PptxGenJS Presentation</dc:subject>
  <dc:creator>Aimiten Oy</dc:creator>
  <cp:lastModifiedBy>Aimiten Oy</cp:lastModifiedBy>
  <cp:revision>1</cp:revision>
  <dcterms:created xsi:type="dcterms:W3CDTF">2026-04-02T06:31:36Z</dcterms:created>
  <dcterms:modified xsi:type="dcterms:W3CDTF">2026-04-02T06:31:36Z</dcterms:modified>
</cp:coreProperties>
</file>